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7" name="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11-25T21:33:31.659">
    <p:pos x="6000" y="0"/>
    <p:text>From this point of view I will not talk about the different technologies
-FIXED-TERM Sahlin Richard (RBSN/ESW14)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9-11-25T21:33:31.661">
    <p:pos x="6000" y="0"/>
    <p:text>Even though the model is exactly the same different targets and engines will produce different result than the original content tool.
-FIXED-TERM Sahlin Richard (RBSN/ESW14)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19-11-25T21:33:31.667">
    <p:pos x="6000" y="0"/>
    <p:text>The same content creation process is used regardless of target platform and technology -
-FIXED-TERM Sahlin Richard (RBSN/ESW14)</p:text>
  </p:cm>
  <p:cm authorId="0" idx="4" dt="2019-11-25T21:33:31.666">
    <p:pos x="6000" y="100"/>
    <p:text>Solution needs to solve the problems both on the left and the right of the 'Content Creation Pipeline'
-FIXED-TERM Sahlin Richard (RBSN/ESW14)</p:text>
  </p:cm>
  <p:cm authorId="0" idx="5" dt="2019-11-25T21:33:31.663">
    <p:pos x="6000" y="200"/>
    <p:text>As content creation is driven by human resources it is important to:
A: Streamline the process so that it is quick, agile and automated.
B: Unleash the creativity and potential of the people working with it
-FIXED-TERM Sahlin Richard (RBSN/ESW14)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6" dt="2019-11-25T21:33:31.669">
    <p:pos x="6000" y="0"/>
    <p:text>I say mostly solved by PBR because there are still differences in how engines interpret the data and what features are supported.
There are a multitude of algorithms available for microfacet BRDF
-FIXED-TERM Sahlin Richard (RBSN/ESW14)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7" dt="2019-11-25T21:33:31.656">
    <p:pos x="6000" y="0"/>
    <p:text>The mood and feeling of a scene or model is more important than physically correct or visual effects.
-FIXED-TERM Sahlin Richard (RBSN/ESW14)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ubrikbild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Google Shape;24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" name="Google Shape;26;p2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Google Shape;27;p2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Google Shape;30;p2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Google Shape;31;p2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och bildtext">
  <p:cSld name="Titel och bild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at med beskrivning">
  <p:cSld name="Citat med beskrivning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Google Shape;100;p1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03" name="Google Shape;103;p1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1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nkort">
  <p:cSld name="Namnkor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nkort för citat">
  <p:cSld name="Namnkort för cita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nt eller falskt">
  <p:cSld name="Sant eller falsk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3" name="Google Shape;123;p15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ubrik och lodrät text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drät rubrik och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ubrik och innehåll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vsnittsrubrik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vå delar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Jämförelse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1" name="Google Shape;61;p6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3" name="Google Shape;63;p6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ast rubrik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m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med bildtext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0" name="Google Shape;80;p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ld med bildtext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7" name="Google Shape;87;p1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1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5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7.jpg"/><Relationship Id="rId5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4.xml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sv-SE"/>
              <a:t>3D Content creation and visualization using glTF</a:t>
            </a:r>
            <a:endParaRPr/>
          </a:p>
        </p:txBody>
      </p:sp>
      <p:sp>
        <p:nvSpPr>
          <p:cNvPr id="144" name="Google Shape;144;p18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sv-SE"/>
              <a:t>Why the pipeline matters and how to work with Khronos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90"/>
              <a:buFont typeface="Trebuchet MS"/>
              <a:buNone/>
            </a:pPr>
            <a:r>
              <a:rPr lang="sv-SE" sz="2790"/>
              <a:t>Next glTF features - focus on material properties</a:t>
            </a:r>
            <a:br>
              <a:rPr lang="sv-SE" sz="3240"/>
            </a:br>
            <a:endParaRPr sz="3240"/>
          </a:p>
        </p:txBody>
      </p:sp>
      <p:sp>
        <p:nvSpPr>
          <p:cNvPr id="240" name="Google Shape;240;p27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Textile material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Multiple layers - clearcoat material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Anisotropic reflections – eg brushed steel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Account for light leaving a surface (raytracing)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Scattered light (atmosphere, fog)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Collision – rigid &amp; soft bodies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Unify illumination model – lighting should look the same across targets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Performance fallback – per model adaptation to target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sv-SE"/>
              <a:t>Working with glTF &amp; Khronos</a:t>
            </a:r>
            <a:endParaRPr/>
          </a:p>
        </p:txBody>
      </p:sp>
      <p:sp>
        <p:nvSpPr>
          <p:cNvPr id="246" name="Google Shape;246;p28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sv-SE" sz="2000"/>
              <a:t>Standardisation driven using gitHub</a:t>
            </a:r>
            <a:endParaRPr sz="20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sv-SE" sz="2000"/>
              <a:t>Pragmatic approach – looking for specification and implementation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sv-SE" sz="2000"/>
              <a:t>Driven by efforts of the community</a:t>
            </a:r>
            <a:br>
              <a:rPr lang="sv-SE" sz="2000"/>
            </a:br>
            <a:r>
              <a:rPr lang="sv-SE" sz="2000"/>
              <a:t>If you want something done – do it yourself</a:t>
            </a:r>
            <a:endParaRPr sz="2000"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/>
          <p:nvPr/>
        </p:nvSpPr>
        <p:spPr>
          <a:xfrm>
            <a:off x="158360" y="1709227"/>
            <a:ext cx="2202288" cy="542363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Substance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158360" y="2793506"/>
            <a:ext cx="2202288" cy="542363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Blender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3" name="Google Shape;253;p29"/>
          <p:cNvSpPr/>
          <p:nvPr/>
        </p:nvSpPr>
        <p:spPr>
          <a:xfrm>
            <a:off x="163690" y="2258735"/>
            <a:ext cx="2196958" cy="528072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3DS Max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4" name="Google Shape;254;p29"/>
          <p:cNvSpPr txBox="1"/>
          <p:nvPr>
            <p:ph type="title"/>
          </p:nvPr>
        </p:nvSpPr>
        <p:spPr>
          <a:xfrm>
            <a:off x="677334" y="609600"/>
            <a:ext cx="8596668" cy="11054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sv-SE"/>
              <a:t>How to contribute to Khronos - glTF</a:t>
            </a:r>
            <a:endParaRPr/>
          </a:p>
        </p:txBody>
      </p:sp>
      <p:sp>
        <p:nvSpPr>
          <p:cNvPr id="255" name="Google Shape;255;p29"/>
          <p:cNvSpPr/>
          <p:nvPr/>
        </p:nvSpPr>
        <p:spPr>
          <a:xfrm>
            <a:off x="8217643" y="1716163"/>
            <a:ext cx="1460082" cy="1557568"/>
          </a:xfrm>
          <a:prstGeom prst="roundRect">
            <a:avLst>
              <a:gd fmla="val 16667" name="adj"/>
            </a:avLst>
          </a:prstGeom>
          <a:solidFill>
            <a:srgbClr val="C0B895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Target Platform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5583502" y="1716163"/>
            <a:ext cx="1583103" cy="155756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glTF –Render Engine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4293319" y="1886871"/>
            <a:ext cx="914400" cy="1216152"/>
          </a:xfrm>
          <a:prstGeom prst="can">
            <a:avLst>
              <a:gd fmla="val 25000" name="adj"/>
            </a:avLst>
          </a:prstGeom>
          <a:solidFill>
            <a:schemeClr val="accen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glTF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2523460" y="1709227"/>
            <a:ext cx="1250894" cy="163752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Plugin /</a:t>
            </a:r>
            <a:b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Exporter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3967372" y="3500583"/>
            <a:ext cx="1583103" cy="412007"/>
          </a:xfrm>
          <a:prstGeom prst="roundRect">
            <a:avLst>
              <a:gd fmla="val 16667" name="adj"/>
            </a:avLst>
          </a:prstGeom>
          <a:solidFill>
            <a:srgbClr val="C00000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Vulkan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" name="Google Shape;260;p29"/>
          <p:cNvSpPr txBox="1"/>
          <p:nvPr>
            <p:ph idx="1" type="body"/>
          </p:nvPr>
        </p:nvSpPr>
        <p:spPr>
          <a:xfrm>
            <a:off x="677334" y="4979652"/>
            <a:ext cx="8596668" cy="1856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Content tool exporter or plugin to support feature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glTF specification update or adding of extension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Reference implementation – renderer and/or shader code </a:t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3967371" y="3949771"/>
            <a:ext cx="1583103" cy="412007"/>
          </a:xfrm>
          <a:prstGeom prst="roundRect">
            <a:avLst>
              <a:gd fmla="val 16667" name="adj"/>
            </a:avLst>
          </a:prstGeom>
          <a:solidFill>
            <a:srgbClr val="C00000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OpenXR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2" name="Google Shape;262;p29"/>
          <p:cNvSpPr/>
          <p:nvPr/>
        </p:nvSpPr>
        <p:spPr>
          <a:xfrm>
            <a:off x="3967370" y="4397454"/>
            <a:ext cx="1583103" cy="412007"/>
          </a:xfrm>
          <a:prstGeom prst="roundRect">
            <a:avLst>
              <a:gd fmla="val 16667" name="adj"/>
            </a:avLst>
          </a:prstGeom>
          <a:solidFill>
            <a:srgbClr val="C00000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3D Commerce</a:t>
            </a:r>
            <a:endParaRPr sz="16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sv-SE"/>
              <a:t>In the beginning there was Collada</a:t>
            </a:r>
            <a:endParaRPr/>
          </a:p>
        </p:txBody>
      </p:sp>
      <p:sp>
        <p:nvSpPr>
          <p:cNvPr id="268" name="Google Shape;268;p30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sv-SE" u="sng"/>
              <a:t>The Good</a:t>
            </a:r>
            <a:endParaRPr u="sng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First effort from Khronos group to standardize 3d asset creation and delivery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Support from most major content creation tools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 u="sng"/>
              <a:t>The Bad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Format defined as intermediate – ie between tools – not to target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XML based - poor binary support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 u="sng"/>
              <a:t>The Ugly</a:t>
            </a:r>
            <a:endParaRPr u="sng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No proper material definition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Data format may need some processing before display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sv-SE"/>
              <a:t>glTF</a:t>
            </a:r>
            <a:endParaRPr/>
          </a:p>
        </p:txBody>
      </p:sp>
      <p:sp>
        <p:nvSpPr>
          <p:cNvPr id="274" name="Google Shape;274;p3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Defined as a format to be used in target – as well as in pipeline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Specify common properties for material properties  - PBR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Data structure very similar to how Vulkan / OpenGL works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Support for binary data (vertices/normals/tangents)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Extension to allow DRACO compression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sv-SE"/>
              <a:t>How to scale resource for target platform</a:t>
            </a:r>
            <a:endParaRPr/>
          </a:p>
        </p:txBody>
      </p:sp>
      <p:sp>
        <p:nvSpPr>
          <p:cNvPr id="280" name="Google Shape;280;p32"/>
          <p:cNvSpPr/>
          <p:nvPr/>
        </p:nvSpPr>
        <p:spPr>
          <a:xfrm>
            <a:off x="4022272" y="2016976"/>
            <a:ext cx="2246244" cy="55714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698D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Metallic</a:t>
            </a:r>
            <a:b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Roughness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4022272" y="2682621"/>
            <a:ext cx="2246244" cy="56128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698D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Specular</a:t>
            </a:r>
            <a:b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Glossiness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4022272" y="3352406"/>
            <a:ext cx="2246244" cy="56128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698D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Normal</a:t>
            </a:r>
            <a:b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4022272" y="4022191"/>
            <a:ext cx="2246244" cy="56128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698D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Occlusion</a:t>
            </a:r>
            <a:b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4022272" y="4691976"/>
            <a:ext cx="2246244" cy="56128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698D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Emissive</a:t>
            </a:r>
            <a:b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Map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7644284" y="2053141"/>
            <a:ext cx="1868993" cy="510301"/>
          </a:xfrm>
          <a:prstGeom prst="roundRect">
            <a:avLst>
              <a:gd fmla="val 16667" name="adj"/>
            </a:avLst>
          </a:prstGeom>
          <a:solidFill>
            <a:srgbClr val="C0B895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Target Platform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7644284" y="3693567"/>
            <a:ext cx="1868993" cy="914400"/>
          </a:xfrm>
          <a:prstGeom prst="rect">
            <a:avLst/>
          </a:prstGeom>
          <a:solidFill>
            <a:srgbClr val="0070C0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PC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7641437" y="2650018"/>
            <a:ext cx="1871840" cy="914400"/>
          </a:xfrm>
          <a:prstGeom prst="rect">
            <a:avLst/>
          </a:prstGeom>
          <a:solidFill>
            <a:srgbClr val="0070C0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1471136" y="2602166"/>
            <a:ext cx="1863252" cy="1924503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glTF – Render Engine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sv-SE"/>
              <a:t>Ending note -focus areas:</a:t>
            </a:r>
            <a:endParaRPr/>
          </a:p>
        </p:txBody>
      </p:sp>
      <p:sp>
        <p:nvSpPr>
          <p:cNvPr id="294" name="Google Shape;294;p3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Framework for Content Creation and visualization using glTF (3D Commerce)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Work towards a proof of concept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Visual fidelity, consistency and mood as primary goal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Extend and add glTF material properties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Improved scene ambience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Unify illumination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Collision using rigid and soft bodies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Thank You!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sv-SE"/>
              <a:t>Content Pipeline – Why does it matter?</a:t>
            </a:r>
            <a:endParaRPr/>
          </a:p>
        </p:txBody>
      </p:sp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560"/>
              <a:buChar char="►"/>
            </a:pPr>
            <a:r>
              <a:rPr lang="sv-SE" sz="3200"/>
              <a:t>It’s all about content – content is King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2560"/>
              <a:buChar char="►"/>
            </a:pPr>
            <a:r>
              <a:rPr lang="sv-SE" sz="3200"/>
              <a:t>Same process for all target technologies</a:t>
            </a:r>
            <a:endParaRPr sz="3200"/>
          </a:p>
          <a:p>
            <a:pPr indent="-160020" lvl="0" marL="342900" rtl="0" algn="l"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t/>
            </a:r>
            <a:endParaRPr sz="3600"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136" y="3920837"/>
            <a:ext cx="2775607" cy="250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 rotWithShape="1">
          <a:blip r:embed="rId5">
            <a:alphaModFix/>
          </a:blip>
          <a:srcRect b="0" l="10455" r="15682" t="0"/>
          <a:stretch/>
        </p:blipFill>
        <p:spPr>
          <a:xfrm>
            <a:off x="3148254" y="3920835"/>
            <a:ext cx="2781300" cy="250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 rotWithShape="1">
          <a:blip r:embed="rId6">
            <a:alphaModFix/>
          </a:blip>
          <a:srcRect b="0" l="6056" r="41382" t="0"/>
          <a:stretch/>
        </p:blipFill>
        <p:spPr>
          <a:xfrm>
            <a:off x="6077065" y="3920834"/>
            <a:ext cx="2795346" cy="250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 rotWithShape="1">
          <a:blip r:embed="rId7">
            <a:alphaModFix/>
          </a:blip>
          <a:srcRect b="0" l="24480" r="11672" t="0"/>
          <a:stretch/>
        </p:blipFill>
        <p:spPr>
          <a:xfrm>
            <a:off x="9019922" y="3914827"/>
            <a:ext cx="2854036" cy="251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/>
        </p:nvSpPr>
        <p:spPr>
          <a:xfrm>
            <a:off x="1121870" y="1652146"/>
            <a:ext cx="175716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sv-SE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 get this:</a:t>
            </a:r>
            <a:br>
              <a:rPr b="0" i="0" lang="sv-SE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sv-SE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(content)</a:t>
            </a:r>
            <a:br>
              <a:rPr b="0" i="0" lang="sv-SE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Bildresultat för gltf model pictures" id="160" name="Google Shape;160;p20"/>
          <p:cNvPicPr preferRelativeResize="0"/>
          <p:nvPr/>
        </p:nvPicPr>
        <p:blipFill rotWithShape="1">
          <a:blip r:embed="rId3">
            <a:alphaModFix/>
          </a:blip>
          <a:srcRect b="-1200" l="22973" r="11213" t="217"/>
          <a:stretch/>
        </p:blipFill>
        <p:spPr>
          <a:xfrm>
            <a:off x="294195" y="2300263"/>
            <a:ext cx="2998694" cy="2568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resultat för images of data" id="161" name="Google Shape;161;p20"/>
          <p:cNvPicPr preferRelativeResize="0"/>
          <p:nvPr/>
        </p:nvPicPr>
        <p:blipFill rotWithShape="1">
          <a:blip r:embed="rId4">
            <a:alphaModFix/>
          </a:blip>
          <a:srcRect b="0" l="25109" r="14290" t="-62"/>
          <a:stretch/>
        </p:blipFill>
        <p:spPr>
          <a:xfrm>
            <a:off x="3822644" y="2507455"/>
            <a:ext cx="2308860" cy="215400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4006256" y="1652146"/>
            <a:ext cx="21252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You need this:</a:t>
            </a:r>
            <a:br>
              <a:rPr lang="sv-SE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sv-SE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(data + software)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Bildresultat för pictures of workforce" id="163" name="Google Shape;163;p20"/>
          <p:cNvPicPr preferRelativeResize="0"/>
          <p:nvPr/>
        </p:nvPicPr>
        <p:blipFill rotWithShape="1">
          <a:blip r:embed="rId5">
            <a:alphaModFix/>
          </a:blip>
          <a:srcRect b="0" l="21219" r="32934" t="0"/>
          <a:stretch/>
        </p:blipFill>
        <p:spPr>
          <a:xfrm>
            <a:off x="6567901" y="2303522"/>
            <a:ext cx="3463290" cy="256838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6990283" y="1652145"/>
            <a:ext cx="318949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 get data you need this:</a:t>
            </a:r>
            <a:br>
              <a:rPr lang="sv-SE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sv-SE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(resources)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" name="Google Shape;165;p20"/>
          <p:cNvSpPr txBox="1"/>
          <p:nvPr>
            <p:ph type="title"/>
          </p:nvPr>
        </p:nvSpPr>
        <p:spPr>
          <a:xfrm>
            <a:off x="677334" y="609599"/>
            <a:ext cx="8596668" cy="101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sv-SE"/>
              <a:t>The Content Creation Process</a:t>
            </a:r>
            <a:endParaRPr/>
          </a:p>
        </p:txBody>
      </p:sp>
      <p:sp>
        <p:nvSpPr>
          <p:cNvPr id="166" name="Google Shape;166;p20"/>
          <p:cNvSpPr txBox="1"/>
          <p:nvPr>
            <p:ph idx="1" type="body"/>
          </p:nvPr>
        </p:nvSpPr>
        <p:spPr>
          <a:xfrm>
            <a:off x="677334" y="4855439"/>
            <a:ext cx="8596668" cy="1786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76"/>
              <a:buChar char="►"/>
            </a:pPr>
            <a:r>
              <a:rPr lang="sv-SE" sz="2220"/>
              <a:t>Content creation is a resource heavy and complex process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76"/>
              <a:buChar char="►"/>
            </a:pPr>
            <a:r>
              <a:rPr lang="sv-SE" sz="2220"/>
              <a:t>The result is a large amount of data and software</a:t>
            </a:r>
            <a:endParaRPr sz="222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76"/>
              <a:buChar char="►"/>
            </a:pPr>
            <a:r>
              <a:rPr lang="sv-SE" sz="2220"/>
              <a:t>Optimized workflow will save lots of time</a:t>
            </a:r>
            <a:endParaRPr sz="2220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76"/>
              <a:buChar char="►"/>
            </a:pPr>
            <a:r>
              <a:rPr lang="sv-SE" sz="2220"/>
              <a:t>Unleash the creativity of content producers</a:t>
            </a:r>
            <a:endParaRPr sz="2220"/>
          </a:p>
          <a:p>
            <a:pPr indent="-230123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76"/>
              <a:buNone/>
            </a:pPr>
            <a:r>
              <a:t/>
            </a:r>
            <a:endParaRPr sz="222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sv-SE"/>
              <a:t>If done right amazing content can be created.</a:t>
            </a:r>
            <a:endParaRPr/>
          </a:p>
        </p:txBody>
      </p:sp>
      <p:sp>
        <p:nvSpPr>
          <p:cNvPr id="172" name="Google Shape;172;p2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Streamlined pipeline process will allow massive content creation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Look at ’Fortnite’ and ’Clash Of Clans’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Suboptimal process may hinder and slow content creation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Look at Pokemon GO</a:t>
            </a:r>
            <a:br>
              <a:rPr lang="sv-SE"/>
            </a:b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/>
          <p:nvPr/>
        </p:nvSpPr>
        <p:spPr>
          <a:xfrm>
            <a:off x="1640864" y="3546792"/>
            <a:ext cx="1591407" cy="659423"/>
          </a:xfrm>
          <a:prstGeom prst="roundRect">
            <a:avLst>
              <a:gd fmla="val 16667" name="adj"/>
            </a:avLst>
          </a:prstGeom>
          <a:solidFill>
            <a:srgbClr val="C00000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Content tool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8" name="Google Shape;178;p22"/>
          <p:cNvSpPr txBox="1"/>
          <p:nvPr>
            <p:ph type="title"/>
          </p:nvPr>
        </p:nvSpPr>
        <p:spPr>
          <a:xfrm>
            <a:off x="677334" y="609599"/>
            <a:ext cx="8596668" cy="1318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sv-SE"/>
              <a:t>Visualization of content</a:t>
            </a:r>
            <a:br>
              <a:rPr lang="sv-SE"/>
            </a:br>
            <a:r>
              <a:rPr lang="sv-SE"/>
              <a:t>What you see is NOT what you get</a:t>
            </a:r>
            <a:endParaRPr/>
          </a:p>
        </p:txBody>
      </p:sp>
      <p:pic>
        <p:nvPicPr>
          <p:cNvPr id="179" name="Google Shape;17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0864" y="1716182"/>
            <a:ext cx="1744176" cy="1744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/>
          <p:nvPr/>
        </p:nvSpPr>
        <p:spPr>
          <a:xfrm>
            <a:off x="5779875" y="3165152"/>
            <a:ext cx="1424354" cy="1002323"/>
          </a:xfrm>
          <a:prstGeom prst="roundRect">
            <a:avLst>
              <a:gd fmla="val 16667" name="adj"/>
            </a:avLst>
          </a:prstGeom>
          <a:solidFill>
            <a:srgbClr val="C00000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3D Engine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68814" y="2221078"/>
            <a:ext cx="2046477" cy="589084"/>
          </a:xfrm>
          <a:prstGeom prst="roundRect">
            <a:avLst>
              <a:gd fmla="val 16667" name="adj"/>
            </a:avLst>
          </a:prstGeom>
          <a:solidFill>
            <a:srgbClr val="C0B895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Target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2" name="Google Shape;18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5470" y="4391025"/>
            <a:ext cx="1676801" cy="1255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08753" y="4415859"/>
            <a:ext cx="2366597" cy="1325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/>
          <p:nvPr/>
        </p:nvSpPr>
        <p:spPr>
          <a:xfrm>
            <a:off x="4270413" y="3252255"/>
            <a:ext cx="2202288" cy="1131195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Content</a:t>
            </a:r>
            <a:b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Creation Pipeline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" name="Google Shape;189;p23"/>
          <p:cNvSpPr/>
          <p:nvPr/>
        </p:nvSpPr>
        <p:spPr>
          <a:xfrm>
            <a:off x="2169010" y="3973715"/>
            <a:ext cx="1339403" cy="695459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" name="Google Shape;190;p23"/>
          <p:cNvSpPr/>
          <p:nvPr/>
        </p:nvSpPr>
        <p:spPr>
          <a:xfrm>
            <a:off x="2321410" y="4126115"/>
            <a:ext cx="1339403" cy="695459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2473810" y="4278515"/>
            <a:ext cx="1339403" cy="695459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Content producer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Google Shape;192;p23"/>
          <p:cNvSpPr/>
          <p:nvPr/>
        </p:nvSpPr>
        <p:spPr>
          <a:xfrm>
            <a:off x="259182" y="3016455"/>
            <a:ext cx="1731100" cy="914400"/>
          </a:xfrm>
          <a:prstGeom prst="roundRect">
            <a:avLst>
              <a:gd fmla="val 16667" name="adj"/>
            </a:avLst>
          </a:prstGeom>
          <a:solidFill>
            <a:srgbClr val="6D91A0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Marketing</a:t>
            </a:r>
            <a:b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Area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" name="Google Shape;193;p23"/>
          <p:cNvSpPr/>
          <p:nvPr/>
        </p:nvSpPr>
        <p:spPr>
          <a:xfrm>
            <a:off x="259182" y="4364444"/>
            <a:ext cx="1795528" cy="914400"/>
          </a:xfrm>
          <a:prstGeom prst="roundRect">
            <a:avLst>
              <a:gd fmla="val 16667" name="adj"/>
            </a:avLst>
          </a:prstGeom>
          <a:solidFill>
            <a:srgbClr val="6D91A0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Product Development</a:t>
            </a:r>
            <a:b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Area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" name="Google Shape;194;p23"/>
          <p:cNvSpPr/>
          <p:nvPr/>
        </p:nvSpPr>
        <p:spPr>
          <a:xfrm>
            <a:off x="259182" y="5712433"/>
            <a:ext cx="1795528" cy="914400"/>
          </a:xfrm>
          <a:prstGeom prst="roundRect">
            <a:avLst>
              <a:gd fmla="val 16667" name="adj"/>
            </a:avLst>
          </a:prstGeom>
          <a:solidFill>
            <a:srgbClr val="6D91A0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Manufacturing</a:t>
            </a:r>
            <a:b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Area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" name="Google Shape;195;p23"/>
          <p:cNvSpPr/>
          <p:nvPr/>
        </p:nvSpPr>
        <p:spPr>
          <a:xfrm>
            <a:off x="6882793" y="2448421"/>
            <a:ext cx="2584392" cy="595450"/>
          </a:xfrm>
          <a:prstGeom prst="roundRect">
            <a:avLst>
              <a:gd fmla="val 16667" name="adj"/>
            </a:avLst>
          </a:prstGeom>
          <a:solidFill>
            <a:srgbClr val="C0B895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Target Platform &amp; Technology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6882793" y="4005717"/>
            <a:ext cx="1107583" cy="914400"/>
          </a:xfrm>
          <a:prstGeom prst="rect">
            <a:avLst/>
          </a:prstGeom>
          <a:solidFill>
            <a:srgbClr val="0070C0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PC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7" name="Google Shape;197;p23"/>
          <p:cNvSpPr/>
          <p:nvPr/>
        </p:nvSpPr>
        <p:spPr>
          <a:xfrm>
            <a:off x="6882053" y="4966136"/>
            <a:ext cx="1107583" cy="914400"/>
          </a:xfrm>
          <a:prstGeom prst="rect">
            <a:avLst/>
          </a:prstGeom>
          <a:solidFill>
            <a:srgbClr val="0070C0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CAD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" name="Google Shape;198;p23"/>
          <p:cNvSpPr/>
          <p:nvPr/>
        </p:nvSpPr>
        <p:spPr>
          <a:xfrm>
            <a:off x="2626210" y="4430915"/>
            <a:ext cx="1339403" cy="695459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Content producer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" name="Google Shape;199;p23"/>
          <p:cNvSpPr/>
          <p:nvPr/>
        </p:nvSpPr>
        <p:spPr>
          <a:xfrm>
            <a:off x="2778610" y="4583315"/>
            <a:ext cx="1339403" cy="695459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Content producer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0" name="Google Shape;200;p23"/>
          <p:cNvSpPr/>
          <p:nvPr/>
        </p:nvSpPr>
        <p:spPr>
          <a:xfrm>
            <a:off x="6882792" y="3043871"/>
            <a:ext cx="1107583" cy="914400"/>
          </a:xfrm>
          <a:prstGeom prst="rect">
            <a:avLst/>
          </a:prstGeom>
          <a:solidFill>
            <a:srgbClr val="0070C0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Mobile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" name="Google Shape;201;p23"/>
          <p:cNvSpPr/>
          <p:nvPr/>
        </p:nvSpPr>
        <p:spPr>
          <a:xfrm>
            <a:off x="6882053" y="5912700"/>
            <a:ext cx="1107583" cy="914400"/>
          </a:xfrm>
          <a:prstGeom prst="rect">
            <a:avLst/>
          </a:prstGeom>
          <a:solidFill>
            <a:srgbClr val="0070C0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Video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2" name="Google Shape;202;p23"/>
          <p:cNvSpPr/>
          <p:nvPr/>
        </p:nvSpPr>
        <p:spPr>
          <a:xfrm>
            <a:off x="8359604" y="4643288"/>
            <a:ext cx="1107583" cy="914400"/>
          </a:xfrm>
          <a:prstGeom prst="rect">
            <a:avLst/>
          </a:prstGeom>
          <a:solidFill>
            <a:srgbClr val="002060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VR /MR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3" name="Google Shape;203;p23"/>
          <p:cNvSpPr/>
          <p:nvPr/>
        </p:nvSpPr>
        <p:spPr>
          <a:xfrm>
            <a:off x="8359602" y="3602717"/>
            <a:ext cx="1107583" cy="914400"/>
          </a:xfrm>
          <a:prstGeom prst="rect">
            <a:avLst/>
          </a:prstGeom>
          <a:solidFill>
            <a:srgbClr val="002060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8359602" y="5683859"/>
            <a:ext cx="1107583" cy="914400"/>
          </a:xfrm>
          <a:prstGeom prst="rect">
            <a:avLst/>
          </a:prstGeom>
          <a:solidFill>
            <a:srgbClr val="002060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AR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4851643" y="4549693"/>
            <a:ext cx="914400" cy="1216152"/>
          </a:xfrm>
          <a:prstGeom prst="can">
            <a:avLst>
              <a:gd fmla="val 25000" name="adj"/>
            </a:avLst>
          </a:prstGeom>
          <a:solidFill>
            <a:schemeClr val="accen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1172817" y="2167932"/>
            <a:ext cx="7186785" cy="25732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0B895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2987016" y="1798600"/>
            <a:ext cx="35383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Look and feel shall be the same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8" name="Google Shape;208;p2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sv-SE"/>
              <a:t>Aim for photorealistic rendering with consistency across targets</a:t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4604952" y="5880536"/>
            <a:ext cx="1407781" cy="914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698D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Render</a:t>
            </a:r>
            <a:b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sv-SE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Engine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rebuchet MS"/>
              <a:buNone/>
            </a:pPr>
            <a:r>
              <a:rPr lang="sv-SE" sz="3200"/>
              <a:t>How to get there - </a:t>
            </a:r>
            <a:br>
              <a:rPr lang="sv-SE" sz="3200"/>
            </a:br>
            <a:r>
              <a:rPr lang="sv-SE" sz="3200"/>
              <a:t>It’s all about light, reflection &amp; refraction</a:t>
            </a:r>
            <a:endParaRPr sz="3200"/>
          </a:p>
        </p:txBody>
      </p:sp>
      <p:sp>
        <p:nvSpPr>
          <p:cNvPr id="215" name="Google Shape;215;p24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We recognize materials based on how light interacts with them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Materials reflects or refracts light in different ways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Mostly solved by physically based rendering – microfacet BRDF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glTF supports PBR and has already reached a good level of maturity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216" name="Google Shape;21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3168" y="3953806"/>
            <a:ext cx="19050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sv-SE"/>
              <a:t>glTF – 4 components of the BRDF</a:t>
            </a:r>
            <a:endParaRPr/>
          </a:p>
        </p:txBody>
      </p: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Fresnel surface reflection (specular)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Microfacet distribution (normal distribution factor)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Geometric occlusion (masking and shadowing)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Diffuse term (Lambert)</a:t>
            </a:r>
            <a:endParaRPr/>
          </a:p>
        </p:txBody>
      </p:sp>
      <p:pic>
        <p:nvPicPr>
          <p:cNvPr id="223" name="Google Shape;22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6669" y="4060372"/>
            <a:ext cx="4097998" cy="2211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Trebuchet MS"/>
              <a:buNone/>
            </a:pPr>
            <a:r>
              <a:rPr lang="sv-SE" sz="3240"/>
              <a:t>glTF –PBR material &amp; light calculations</a:t>
            </a:r>
            <a:br>
              <a:rPr lang="sv-SE" sz="3240"/>
            </a:br>
            <a:r>
              <a:rPr lang="sv-SE" sz="3240"/>
              <a:t>Single layer microfacet BRDF</a:t>
            </a:r>
            <a:br>
              <a:rPr lang="sv-SE" sz="3240"/>
            </a:br>
            <a:endParaRPr sz="3240"/>
          </a:p>
        </p:txBody>
      </p:sp>
      <p:sp>
        <p:nvSpPr>
          <p:cNvPr id="229" name="Google Shape;229;p26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Metallic – Roughness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Specular – Glossiness (extension)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Normal map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Occlusion map – scale indirect light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sv-SE"/>
              <a:t>Emissive map – light emitted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7949" y="3475741"/>
            <a:ext cx="1250467" cy="1250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0628" y="4217773"/>
            <a:ext cx="1554679" cy="131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5874" y="5230050"/>
            <a:ext cx="1654615" cy="996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25360" y="1868894"/>
            <a:ext cx="1113056" cy="1113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60329" y="2634638"/>
            <a:ext cx="1095279" cy="1202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asett">
  <a:themeElements>
    <a:clrScheme name="Faset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